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7" r:id="rId10"/>
    <p:sldId id="264" r:id="rId11"/>
    <p:sldId id="265" r:id="rId12"/>
    <p:sldId id="266" r:id="rId13"/>
    <p:sldId id="280" r:id="rId14"/>
    <p:sldId id="293" r:id="rId15"/>
    <p:sldId id="286" r:id="rId16"/>
    <p:sldId id="285" r:id="rId17"/>
    <p:sldId id="296" r:id="rId18"/>
    <p:sldId id="292" r:id="rId19"/>
    <p:sldId id="279" r:id="rId20"/>
    <p:sldId id="287" r:id="rId21"/>
    <p:sldId id="288" r:id="rId22"/>
    <p:sldId id="295" r:id="rId23"/>
    <p:sldId id="289" r:id="rId24"/>
    <p:sldId id="290" r:id="rId25"/>
    <p:sldId id="29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8"/>
    <p:restoredTop sz="94673"/>
  </p:normalViewPr>
  <p:slideViewPr>
    <p:cSldViewPr snapToGrid="0" snapToObjects="1">
      <p:cViewPr varScale="1">
        <p:scale>
          <a:sx n="57" d="100"/>
          <a:sy n="57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1642129" y="10058400"/>
            <a:ext cx="696517" cy="6477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9"/>
          <p:cNvGrpSpPr/>
          <p:nvPr/>
        </p:nvGrpSpPr>
        <p:grpSpPr>
          <a:xfrm>
            <a:off x="9753601" y="7884159"/>
            <a:ext cx="3124766" cy="562189"/>
            <a:chOff x="0" y="0"/>
            <a:chExt cx="3124764" cy="562187"/>
          </a:xfrm>
        </p:grpSpPr>
        <p:sp>
          <p:nvSpPr>
            <p:cNvPr id="125" name="Shape 125"/>
            <p:cNvSpPr/>
            <p:nvPr/>
          </p:nvSpPr>
          <p:spPr>
            <a:xfrm>
              <a:off x="229903" y="165959"/>
              <a:ext cx="321864" cy="23234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CCECFF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866986">
                <a:spcBef>
                  <a:spcPts val="800"/>
                </a:spcBef>
                <a:defRPr sz="2600">
                  <a:solidFill>
                    <a:srgbClr val="CCEC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28" name="Group 128"/>
            <p:cNvGrpSpPr/>
            <p:nvPr/>
          </p:nvGrpSpPr>
          <p:grpSpPr>
            <a:xfrm>
              <a:off x="0" y="0"/>
              <a:ext cx="3124765" cy="562188"/>
              <a:chOff x="0" y="0"/>
              <a:chExt cx="3124764" cy="562187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0" y="0"/>
                <a:ext cx="3124765" cy="56218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866986">
                  <a:defRPr sz="3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127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124765" cy="5621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6285653" y="7769183"/>
            <a:ext cx="3034455" cy="460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866986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6285653" y="7769182"/>
            <a:ext cx="3034454" cy="460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866986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2pPr>
            <a:lvl3pPr marL="10287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4pPr>
            <a:lvl5pPr marL="17145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png"/><Relationship Id="rId8" Type="http://schemas.openxmlformats.org/officeDocument/2006/relationships/image" Target="../media/image9.tif"/><Relationship Id="rId9" Type="http://schemas.openxmlformats.org/officeDocument/2006/relationships/image" Target="../media/image10.gif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sasview.org" TargetMode="External"/><Relationship Id="rId3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png"/><Relationship Id="rId8" Type="http://schemas.openxmlformats.org/officeDocument/2006/relationships/image" Target="../media/image9.tif"/><Relationship Id="rId9" Type="http://schemas.openxmlformats.org/officeDocument/2006/relationships/image" Target="../media/image10.gif"/><Relationship Id="rId10" Type="http://schemas.openxmlformats.org/officeDocument/2006/relationships/image" Target="../media/image11.png"/><Relationship Id="rId11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sine2020.eu" TargetMode="External"/><Relationship Id="rId3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ithub.com/SasView" TargetMode="External"/><Relationship Id="rId3" Type="http://schemas.openxmlformats.org/officeDocument/2006/relationships/hyperlink" Target="http://www.sasview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trac.sasview.or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218" y="8221226"/>
            <a:ext cx="6169567" cy="12339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ctrTitle"/>
          </p:nvPr>
        </p:nvSpPr>
        <p:spPr>
          <a:xfrm>
            <a:off x="1606575" y="1733038"/>
            <a:ext cx="10464801" cy="3302001"/>
          </a:xfrm>
          <a:prstGeom prst="rect">
            <a:avLst/>
          </a:prstGeom>
        </p:spPr>
        <p:txBody>
          <a:bodyPr/>
          <a:lstStyle/>
          <a:p>
            <a:r>
              <a:t>SasView : A Small Angle Scattering Analysis Software Package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ubTitle" sz="quarter" idx="1"/>
          </p:nvPr>
        </p:nvSpPr>
        <p:spPr>
          <a:xfrm>
            <a:off x="1270000" y="5257310"/>
            <a:ext cx="10464800" cy="21563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Andrew Jackson, European Spallation Source</a:t>
            </a:r>
          </a:p>
          <a:p>
            <a:r>
              <a:rPr dirty="0"/>
              <a:t>on behalf of the SasView </a:t>
            </a:r>
            <a:r>
              <a:rPr dirty="0" smtClean="0"/>
              <a:t>Collaboration</a:t>
            </a:r>
            <a:endParaRPr lang="en-US" dirty="0" smtClean="0"/>
          </a:p>
          <a:p>
            <a:endParaRPr lang="en-US" dirty="0"/>
          </a:p>
          <a:p>
            <a:r>
              <a:rPr lang="en-GB" sz="2300" dirty="0" smtClean="0"/>
              <a:t>SINE 2020 WP 10 Meeting, Grenoble, 24</a:t>
            </a:r>
            <a:r>
              <a:rPr lang="en-GB" sz="2300" baseline="30000" dirty="0" smtClean="0"/>
              <a:t>th</a:t>
            </a:r>
            <a:r>
              <a:rPr lang="en-GB" sz="2300" dirty="0" smtClean="0"/>
              <a:t> – 25</a:t>
            </a:r>
            <a:r>
              <a:rPr lang="en-GB" sz="2300" baseline="30000" dirty="0" smtClean="0"/>
              <a:t>th</a:t>
            </a:r>
            <a:r>
              <a:rPr lang="en-GB" sz="2300" dirty="0" smtClean="0"/>
              <a:t> April 2017</a:t>
            </a:r>
            <a:endParaRPr lang="en-GB" sz="2300" dirty="0"/>
          </a:p>
        </p:txBody>
      </p:sp>
      <p:pic>
        <p:nvPicPr>
          <p:cNvPr id="149" name="identleft_2linelar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6906" y="8425281"/>
            <a:ext cx="4582011" cy="982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ESS_Logo_Frugal_Blue_cmyk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38" y="355194"/>
            <a:ext cx="2746588" cy="1473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55414" y="382217"/>
            <a:ext cx="1423278" cy="1350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58131" y="85219"/>
            <a:ext cx="3264528" cy="2012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ns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49241" y="8153735"/>
            <a:ext cx="2543878" cy="12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83521" y="761508"/>
            <a:ext cx="2247901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utlogo.g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7988" y="8407306"/>
            <a:ext cx="1403547" cy="982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44" y="721432"/>
            <a:ext cx="2525803" cy="7131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Current Development Team</a:t>
            </a:r>
            <a:endParaRPr dirty="0"/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7442357" y="1363276"/>
            <a:ext cx="4624664" cy="638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Jurrian Bakker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Wim Bouwman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Miguel Gonzales (ILL)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Richard Heenan </a:t>
            </a:r>
            <a:r>
              <a:rPr sz="2400" dirty="0" smtClean="0"/>
              <a:t>(</a:t>
            </a:r>
            <a:r>
              <a:rPr lang="en-US" sz="2400" dirty="0" smtClean="0"/>
              <a:t>STFC</a:t>
            </a:r>
            <a:r>
              <a:rPr sz="2400" dirty="0" smtClean="0"/>
              <a:t>)</a:t>
            </a:r>
            <a:endParaRPr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Dirk Honecker (ILL)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Paul Kienzle (NIST)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Jeff Kryzwon (NIST)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Ricardo Leal (ORNL)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David Mannicke (ANSTO</a:t>
            </a:r>
            <a:r>
              <a:rPr sz="2400" dirty="0" smtClean="0"/>
              <a:t>)</a:t>
            </a:r>
            <a:endParaRPr lang="en-US" sz="2400" dirty="0" smtClean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Andrew Nelson (ANSTO)</a:t>
            </a:r>
            <a:endParaRPr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Torben Nielsen (ESS)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Lewis O’Driscoll </a:t>
            </a:r>
            <a:r>
              <a:rPr sz="2400" dirty="0" smtClean="0"/>
              <a:t>(</a:t>
            </a:r>
            <a:r>
              <a:rPr lang="en-US" sz="2400" dirty="0" smtClean="0"/>
              <a:t>STFC</a:t>
            </a:r>
            <a:r>
              <a:rPr sz="2400" dirty="0" smtClean="0"/>
              <a:t>)</a:t>
            </a:r>
            <a:endParaRPr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Steve Parnell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Wojciech Potrzebowski (ESS)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Piotr Rozyczko (ESS</a:t>
            </a:r>
            <a:r>
              <a:rPr sz="2400" dirty="0" smtClean="0"/>
              <a:t>)</a:t>
            </a:r>
            <a:endParaRPr lang="en-US" sz="2400" dirty="0" smtClean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Tim Snow (Diamond)</a:t>
            </a:r>
            <a:endParaRPr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Adam Washington </a:t>
            </a:r>
            <a:r>
              <a:rPr sz="2400" dirty="0" smtClean="0"/>
              <a:t>(</a:t>
            </a:r>
            <a:r>
              <a:rPr lang="en-US" sz="2400" dirty="0" smtClean="0"/>
              <a:t>STFC</a:t>
            </a:r>
            <a:r>
              <a:rPr sz="2400" dirty="0" smtClean="0"/>
              <a:t>)</a:t>
            </a:r>
            <a:endParaRPr lang="en-US" sz="2400" dirty="0" smtClean="0"/>
          </a:p>
        </p:txBody>
      </p:sp>
      <p:sp>
        <p:nvSpPr>
          <p:cNvPr id="211" name="Shape 211"/>
          <p:cNvSpPr/>
          <p:nvPr/>
        </p:nvSpPr>
        <p:spPr>
          <a:xfrm>
            <a:off x="1670941" y="1864312"/>
            <a:ext cx="385522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Paul Butler (NIST)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Mathieu Doucet (ORNL)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Andrew Jackson (ESS)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Steve King </a:t>
            </a:r>
            <a:r>
              <a:rPr dirty="0" smtClean="0">
                <a:solidFill>
                  <a:schemeClr val="tx1"/>
                </a:solidFill>
              </a:rPr>
              <a:t>(</a:t>
            </a:r>
            <a:r>
              <a:rPr lang="en-US" dirty="0" smtClean="0">
                <a:solidFill>
                  <a:schemeClr val="tx1"/>
                </a:solidFill>
              </a:rPr>
              <a:t>STFC</a:t>
            </a:r>
            <a:r>
              <a:rPr dirty="0" smtClean="0">
                <a:solidFill>
                  <a:schemeClr val="tx1"/>
                </a:solidFill>
              </a:rPr>
              <a:t>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7442357" y="8141422"/>
            <a:ext cx="512984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and thanks to the many previous contributors, particularly Jae Hie Cho and Alina Gervaise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136"/>
          <a:stretch/>
        </p:blipFill>
        <p:spPr>
          <a:xfrm>
            <a:off x="489893" y="3813564"/>
            <a:ext cx="6475500" cy="4327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9893" y="8141422"/>
            <a:ext cx="630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Code Camp VI </a:t>
            </a:r>
            <a:r>
              <a:rPr lang="en-US" sz="1800" smtClean="0">
                <a:latin typeface="Arial" charset="0"/>
                <a:ea typeface="Arial" charset="0"/>
                <a:cs typeface="Arial" charset="0"/>
              </a:rPr>
              <a:t>hosted by ESRF &amp; ILL – April 4</a:t>
            </a:r>
            <a:r>
              <a:rPr lang="en-US" sz="1800" baseline="30000" smtClean="0">
                <a:latin typeface="Arial" charset="0"/>
                <a:ea typeface="Arial" charset="0"/>
                <a:cs typeface="Arial" charset="0"/>
              </a:rPr>
              <a:t>th</a:t>
            </a:r>
            <a:r>
              <a:rPr lang="en-US" sz="1800" smtClean="0">
                <a:latin typeface="Arial" charset="0"/>
                <a:ea typeface="Arial" charset="0"/>
                <a:cs typeface="Arial" charset="0"/>
              </a:rPr>
              <a:t> – 11</a:t>
            </a:r>
            <a:r>
              <a:rPr lang="en-US" sz="1800" baseline="30000" smtClean="0">
                <a:latin typeface="Arial" charset="0"/>
                <a:ea typeface="Arial" charset="0"/>
                <a:cs typeface="Arial" charset="0"/>
              </a:rPr>
              <a:t>th</a:t>
            </a:r>
            <a:r>
              <a:rPr lang="en-US" sz="1800" smtClean="0">
                <a:latin typeface="Arial" charset="0"/>
                <a:ea typeface="Arial" charset="0"/>
                <a:cs typeface="Arial" charset="0"/>
              </a:rPr>
              <a:t> 2017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973617" y="1363276"/>
            <a:ext cx="3066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75000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tx1"/>
                </a:solidFill>
              </a:rPr>
              <a:t>“Management” Team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828799" y="3794363"/>
            <a:ext cx="9347201" cy="5461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Can SasView </a:t>
            </a:r>
            <a:r>
              <a:rPr dirty="0" smtClean="0"/>
              <a:t>Do?</a:t>
            </a:r>
            <a:endParaRPr dirty="0"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-441604" y="1143000"/>
            <a:ext cx="13446404" cy="8575679"/>
            <a:chOff x="2968851" y="4743827"/>
            <a:chExt cx="14370779" cy="9165215"/>
          </a:xfrm>
        </p:grpSpPr>
        <p:pic>
          <p:nvPicPr>
            <p:cNvPr id="9" name="Screen Shot 2016-03-16 at 19.32.04.png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t="1836" r="2469" b="8277"/>
            <a:stretch/>
          </p:blipFill>
          <p:spPr>
            <a:xfrm>
              <a:off x="5594919" y="6222440"/>
              <a:ext cx="10685064" cy="61547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4269230" y="5384655"/>
              <a:ext cx="3070400" cy="493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Simultaneous fitting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363469" y="12757771"/>
              <a:ext cx="5811522" cy="82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Resolution smearing (pinhole and slit)</a:t>
              </a:r>
            </a:p>
            <a:p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Automatically from data or provide parameters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Arrow Connector 11"/>
            <p:cNvCxnSpPr>
              <a:stCxn id="10" idx="2"/>
            </p:cNvCxnSpPr>
            <p:nvPr/>
          </p:nvCxnSpPr>
          <p:spPr>
            <a:xfrm flipH="1">
              <a:off x="14849569" y="5878057"/>
              <a:ext cx="954861" cy="241603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10780069" y="10728715"/>
              <a:ext cx="2204305" cy="209661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244380" y="10635824"/>
              <a:ext cx="870661" cy="54350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968851" y="4743827"/>
              <a:ext cx="3663197" cy="1480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Data management</a:t>
              </a:r>
            </a:p>
            <a:p>
              <a:pPr algn="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ommon data formats supported, including </a:t>
              </a:r>
              <a:r>
                <a:rPr lang="en-US" sz="2000" dirty="0" err="1" smtClean="0">
                  <a:latin typeface="Arial" charset="0"/>
                  <a:ea typeface="Arial" charset="0"/>
                  <a:cs typeface="Arial" charset="0"/>
                </a:rPr>
                <a:t>NXCansas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 &amp; </a:t>
              </a:r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cansas1D</a:t>
              </a:r>
              <a:endParaRPr lang="en-US" sz="2000" i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244380" y="6341775"/>
              <a:ext cx="1656109" cy="200420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624943" y="5057495"/>
              <a:ext cx="5530557" cy="88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Wide choice of built-in models (&gt; 70)</a:t>
              </a:r>
            </a:p>
            <a:p>
              <a:pPr algn="ctr"/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P(Q), S(Q) &amp; P(Q)*S(Q)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9884474" y="6001045"/>
              <a:ext cx="325000" cy="19374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538257" y="12757771"/>
              <a:ext cx="5851964" cy="1151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Generic parameter polydispersity</a:t>
              </a:r>
            </a:p>
            <a:p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Choice of distribution and distribution parameters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798246" y="10019751"/>
              <a:ext cx="1757888" cy="267548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-20133" y="5792626"/>
            <a:ext cx="1848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Analysis Tool Choice 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&amp; 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Plotting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1845922" y="584330"/>
            <a:ext cx="9347200" cy="653627"/>
          </a:xfrm>
          <a:prstGeom prst="rect">
            <a:avLst/>
          </a:prstGeom>
        </p:spPr>
        <p:txBody>
          <a:bodyPr/>
          <a:lstStyle/>
          <a:p>
            <a:r>
              <a:rPr/>
              <a:t>Fitting </a:t>
            </a:r>
            <a:r>
              <a:rPr smtClean="0"/>
              <a:t>Algorithms</a:t>
            </a:r>
            <a:endParaRPr dirty="0"/>
          </a:p>
        </p:txBody>
      </p:sp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23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0909" y="2348541"/>
            <a:ext cx="3962983" cy="5047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980" y="4789614"/>
            <a:ext cx="3906039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980" y="584330"/>
            <a:ext cx="3906038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99026" y="584330"/>
            <a:ext cx="3906039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99026" y="4789614"/>
            <a:ext cx="3906039" cy="39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3887819" y="9087230"/>
            <a:ext cx="52370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Uses </a:t>
            </a:r>
            <a:r>
              <a:rPr kumimoji="0" lang="en-US" sz="2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bumps 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package from P.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Kienzle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Calculation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24" y="1392700"/>
            <a:ext cx="5227792" cy="7896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3" t="5639" r="8272" b="7857"/>
          <a:stretch/>
        </p:blipFill>
        <p:spPr>
          <a:xfrm>
            <a:off x="6386732" y="1267850"/>
            <a:ext cx="6260123" cy="4445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67" y="5838092"/>
            <a:ext cx="4550463" cy="36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711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P(r) Inversion</a:t>
            </a:r>
            <a:endParaRPr dirty="0"/>
          </a:p>
        </p:txBody>
      </p:sp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8" y="1392702"/>
            <a:ext cx="4346136" cy="7506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6810" r="7977" b="7780"/>
          <a:stretch/>
        </p:blipFill>
        <p:spPr>
          <a:xfrm>
            <a:off x="6091309" y="1181686"/>
            <a:ext cx="5849078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t="6473" r="7177" b="8391"/>
          <a:stretch/>
        </p:blipFill>
        <p:spPr>
          <a:xfrm>
            <a:off x="5861177" y="5347099"/>
            <a:ext cx="6121414" cy="400791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Correlation Function Analysis (new!)</a:t>
            </a:r>
            <a:endParaRPr dirty="0"/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7" y="2391508"/>
            <a:ext cx="6186381" cy="7094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584090"/>
            <a:ext cx="4988862" cy="37856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50" y="5516880"/>
            <a:ext cx="4988862" cy="378010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SESANS Analysis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13"/>
            <a:ext cx="6905215" cy="7781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20" y="6257933"/>
            <a:ext cx="7847598" cy="4141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25" y="893760"/>
            <a:ext cx="7604570" cy="5972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292" y="8605048"/>
            <a:ext cx="530273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Automatic Hankel Transform of SANS models</a:t>
            </a:r>
          </a:p>
        </p:txBody>
      </p:sp>
    </p:spTree>
    <p:extLst>
      <p:ext uri="{BB962C8B-B14F-4D97-AF65-F5344CB8AC3E}">
        <p14:creationId xmlns:p14="http://schemas.microsoft.com/office/powerpoint/2010/main" val="1522921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67"/>
          <p:cNvSpPr/>
          <p:nvPr/>
        </p:nvSpPr>
        <p:spPr>
          <a:xfrm>
            <a:off x="476124" y="687618"/>
            <a:ext cx="24381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>
                <a:latin typeface="Arial" charset="0"/>
                <a:ea typeface="Arial" charset="0"/>
                <a:cs typeface="Arial" charset="0"/>
              </a:rPr>
              <a:t>Batch fitting …</a:t>
            </a:r>
          </a:p>
        </p:txBody>
      </p:sp>
      <p:pic>
        <p:nvPicPr>
          <p:cNvPr id="11" name="Screen Shot 2016-03-16 at 20.15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176" y="1389359"/>
            <a:ext cx="5501107" cy="6304015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Features</a:t>
            </a:r>
          </a:p>
        </p:txBody>
      </p:sp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74" name="Screen Shot 2016-03-16 at 20.10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3525" y="2088134"/>
            <a:ext cx="3583290" cy="3574717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7265307" y="1554655"/>
            <a:ext cx="297998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>
                <a:latin typeface="Arial" charset="0"/>
                <a:ea typeface="Arial" charset="0"/>
                <a:cs typeface="Arial" charset="0"/>
              </a:rPr>
              <a:t>SLD Calculator …</a:t>
            </a:r>
          </a:p>
        </p:txBody>
      </p:sp>
      <p:pic>
        <p:nvPicPr>
          <p:cNvPr id="376" name="Screen Shot 2016-03-16 at 20.12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5392" y="5946147"/>
            <a:ext cx="5814383" cy="349445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1187182" y="8286823"/>
            <a:ext cx="55011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rPr sz="2800">
                <a:latin typeface="Arial" charset="0"/>
                <a:ea typeface="Arial" charset="0"/>
                <a:cs typeface="Arial" charset="0"/>
              </a:rPr>
              <a:t>Sum &amp; Multiplication of Models …</a:t>
            </a:r>
          </a:p>
        </p:txBody>
      </p:sp>
    </p:spTree>
    <p:extLst>
      <p:ext uri="{BB962C8B-B14F-4D97-AF65-F5344CB8AC3E}">
        <p14:creationId xmlns:p14="http://schemas.microsoft.com/office/powerpoint/2010/main" val="5401982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creen Shot 2016-03-16 at 19.5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163" y="2082017"/>
            <a:ext cx="5983687" cy="3695647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2D Modelling</a:t>
            </a:r>
          </a:p>
        </p:txBody>
      </p:sp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18" name="Screen Shot 2016-03-16 at 19.58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163" y="5753257"/>
            <a:ext cx="4010145" cy="3661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 Shot 2016-03-16 at 20.01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2118" y="3593782"/>
            <a:ext cx="2889950" cy="21838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3244296" y="1188324"/>
            <a:ext cx="651620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Oriented</a:t>
            </a:r>
            <a:r>
              <a:rPr kumimoji="0" lang="en-US" sz="28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 systems &amp; Magnetic Scattering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366" y="2227150"/>
            <a:ext cx="4635295" cy="5392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r="3665" b="9271"/>
          <a:stretch/>
        </p:blipFill>
        <p:spPr>
          <a:xfrm>
            <a:off x="9270609" y="3880172"/>
            <a:ext cx="3615397" cy="2653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5573" r="3665" b="6881"/>
          <a:stretch/>
        </p:blipFill>
        <p:spPr>
          <a:xfrm>
            <a:off x="9270609" y="6780198"/>
            <a:ext cx="3615397" cy="25607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386732" y="2082017"/>
            <a:ext cx="0" cy="7332933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9350134" y="3880172"/>
            <a:ext cx="41036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NSF</a:t>
            </a: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05437" y="6780198"/>
            <a:ext cx="29976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SF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958744" y="1983114"/>
            <a:ext cx="11087309" cy="6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Analysis is where the science is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the USER’S JOB</a:t>
            </a:r>
          </a:p>
        </p:txBody>
      </p:sp>
      <p:sp>
        <p:nvSpPr>
          <p:cNvPr id="158" name="Shape 158"/>
          <p:cNvSpPr/>
          <p:nvPr/>
        </p:nvSpPr>
        <p:spPr>
          <a:xfrm>
            <a:off x="592667" y="3388304"/>
            <a:ext cx="11528499" cy="117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Scattering is </a:t>
            </a:r>
            <a:r>
              <a:rPr dirty="0" smtClean="0"/>
              <a:t>a</a:t>
            </a:r>
            <a:r>
              <a:rPr lang="en-US" dirty="0" smtClean="0"/>
              <a:t>n analysis</a:t>
            </a:r>
            <a:r>
              <a:rPr dirty="0" smtClean="0"/>
              <a:t> </a:t>
            </a:r>
            <a:r>
              <a:rPr dirty="0"/>
              <a:t>tool and part of providing the tool should </a:t>
            </a:r>
            <a:r>
              <a:rPr/>
              <a:t>be </a:t>
            </a:r>
            <a:r>
              <a:rPr lang="en-US" smtClean="0"/>
              <a:t>the necessary software </a:t>
            </a:r>
            <a:r>
              <a:rPr smtClean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dirty="0"/>
              <a:t>the FACILITY’S JOB</a:t>
            </a:r>
          </a:p>
        </p:txBody>
      </p:sp>
      <p:sp>
        <p:nvSpPr>
          <p:cNvPr id="159" name="Shape 159"/>
          <p:cNvSpPr/>
          <p:nvPr/>
        </p:nvSpPr>
        <p:spPr>
          <a:xfrm>
            <a:off x="445516" y="5602393"/>
            <a:ext cx="12113763" cy="869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866986">
              <a:defRPr sz="5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00"/>
              <a:t>Data </a:t>
            </a:r>
            <a:r>
              <a:rPr lang="en-US" sz="4800" smtClean="0"/>
              <a:t>sat </a:t>
            </a:r>
            <a:r>
              <a:rPr sz="4800" smtClean="0"/>
              <a:t>on </a:t>
            </a:r>
            <a:r>
              <a:rPr sz="4800" dirty="0"/>
              <a:t>disk is useless to EVERYBODY</a:t>
            </a:r>
          </a:p>
        </p:txBody>
      </p:sp>
      <p:sp>
        <p:nvSpPr>
          <p:cNvPr id="160" name="Shape 160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Analysis Software - Who’s Job is it Anyway?</a:t>
            </a:r>
          </a:p>
        </p:txBody>
      </p:sp>
      <p:sp>
        <p:nvSpPr>
          <p:cNvPr id="2" name="Rectangle 1"/>
          <p:cNvSpPr/>
          <p:nvPr/>
        </p:nvSpPr>
        <p:spPr>
          <a:xfrm>
            <a:off x="1674813" y="7129159"/>
            <a:ext cx="95011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We need to work together!</a:t>
            </a:r>
            <a:endParaRPr lang="en-US" sz="6000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1" animBg="1" advAuto="0"/>
      <p:bldP spid="158" grpId="2" animBg="1" advAuto="0"/>
      <p:bldP spid="159" grpId="3" animBg="1" advAuto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Models</a:t>
            </a:r>
          </a:p>
        </p:txBody>
      </p:sp>
      <p:sp>
        <p:nvSpPr>
          <p:cNvPr id="380" name="Shape 3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1583585" y="1463209"/>
            <a:ext cx="9837629" cy="610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Old Way</a:t>
            </a:r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Write a model in python and drop it in plugin folder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Easy but no polydispersity available</a:t>
            </a:r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Write a model in C and incorporate into SasView 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Difficult and need to recompile whole programme</a:t>
            </a:r>
          </a:p>
          <a:p>
            <a:pPr algn="l"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New Way</a:t>
            </a:r>
            <a:endParaRPr b="0" dirty="0"/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Models distributed in separate package (sasmodels)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separation of models from GUI 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simpler addition of models by users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speed! GPU and parallel </a:t>
            </a:r>
            <a:r>
              <a:rPr b="0" dirty="0" smtClean="0"/>
              <a:t>processing</a:t>
            </a:r>
            <a:r>
              <a:rPr lang="en-US" b="0" dirty="0" smtClean="0"/>
              <a:t> when using C</a:t>
            </a:r>
            <a:endParaRPr b="0" dirty="0"/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All models work the same </a:t>
            </a:r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Write in python and/or C and drop in plugin folder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Models</a:t>
            </a:r>
          </a:p>
        </p:txBody>
      </p:sp>
      <p:sp>
        <p:nvSpPr>
          <p:cNvPr id="384" name="Shape 3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5323271" y="1155562"/>
            <a:ext cx="2358258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Pure Python</a:t>
            </a:r>
          </a:p>
        </p:txBody>
      </p:sp>
      <p:pic>
        <p:nvPicPr>
          <p:cNvPr id="386" name="Screen Shot 2016-10-05 at 20.34.28.png"/>
          <p:cNvPicPr>
            <a:picLocks noChangeAspect="1"/>
          </p:cNvPicPr>
          <p:nvPr/>
        </p:nvPicPr>
        <p:blipFill>
          <a:blip r:embed="rId2">
            <a:extLst/>
          </a:blip>
          <a:srcRect b="34913"/>
          <a:stretch>
            <a:fillRect/>
          </a:stretch>
        </p:blipFill>
        <p:spPr>
          <a:xfrm>
            <a:off x="23412" y="1688939"/>
            <a:ext cx="8152565" cy="7563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Screen Shot 2016-10-05 at 20.34.28.png"/>
          <p:cNvPicPr>
            <a:picLocks noChangeAspect="1"/>
          </p:cNvPicPr>
          <p:nvPr/>
        </p:nvPicPr>
        <p:blipFill>
          <a:blip r:embed="rId2">
            <a:extLst/>
          </a:blip>
          <a:srcRect t="65626"/>
          <a:stretch>
            <a:fillRect/>
          </a:stretch>
        </p:blipFill>
        <p:spPr>
          <a:xfrm>
            <a:off x="5113032" y="5786194"/>
            <a:ext cx="8152565" cy="399441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8760405" y="2216834"/>
            <a:ext cx="3786176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Documentation</a:t>
            </a:r>
          </a:p>
          <a:p>
            <a:pPr marL="444500" indent="-444500" algn="l">
              <a:buSzPct val="75000"/>
              <a:buChar char="•"/>
            </a:pPr>
            <a:r>
              <a:t>Description</a:t>
            </a:r>
          </a:p>
          <a:p>
            <a:pPr marL="444500" indent="-444500" algn="l">
              <a:buSzPct val="75000"/>
              <a:buChar char="•"/>
            </a:pPr>
            <a:r>
              <a:t>Parameters</a:t>
            </a:r>
          </a:p>
          <a:p>
            <a:pPr marL="444500" indent="-444500" algn="l">
              <a:buSzPct val="75000"/>
              <a:buChar char="•"/>
            </a:pPr>
            <a:r>
              <a:t>Calculation</a:t>
            </a:r>
          </a:p>
          <a:p>
            <a:pPr marL="444500" indent="-444500" algn="l">
              <a:buSzPct val="75000"/>
              <a:buChar char="•"/>
            </a:pPr>
            <a:r>
              <a:t>Tests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SasView</a:t>
            </a:r>
            <a:r>
              <a:rPr lang="en-US" dirty="0" smtClean="0"/>
              <a:t> Marketplace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19" y="1454783"/>
            <a:ext cx="8158461" cy="7343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541" y="2131775"/>
            <a:ext cx="5261317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Users can share their models with the community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Documentation &amp; example output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Models can be tested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and included in future releases of </a:t>
            </a: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sasmodels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&amp; </a:t>
            </a: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SasView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1144" y="8469824"/>
            <a:ext cx="643766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http://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marketplace.sasview.org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6830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3036853" y="7068532"/>
            <a:ext cx="726961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dirty="0" smtClean="0"/>
              <a:t>SESANS</a:t>
            </a:r>
            <a:endParaRPr sz="2800" dirty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Automatic transform of SANS model to P(z</a:t>
            </a:r>
            <a:r>
              <a:rPr sz="2800" dirty="0" smtClean="0"/>
              <a:t>)</a:t>
            </a:r>
            <a:endParaRPr lang="en-US" sz="2800" dirty="0" smtClean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 smtClean="0"/>
              <a:t>Plotting and fitting of SESANS data from GUI</a:t>
            </a:r>
            <a:endParaRPr sz="2800" dirty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Example scripts for fitting SESANS data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Simultaneous fitting of SANS &amp; SESANS</a:t>
            </a:r>
          </a:p>
        </p:txBody>
      </p:sp>
      <p:sp>
        <p:nvSpPr>
          <p:cNvPr id="392" name="Shape 392"/>
          <p:cNvSpPr/>
          <p:nvPr/>
        </p:nvSpPr>
        <p:spPr>
          <a:xfrm>
            <a:off x="3426237" y="2123049"/>
            <a:ext cx="6152325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Models</a:t>
            </a:r>
            <a:endParaRPr sz="2800"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New models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New model package (sasmodels) 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>
                <a:solidFill>
                  <a:schemeClr val="accent1">
                    <a:lumMod val="75000"/>
                  </a:schemeClr>
                </a:solidFill>
              </a:rPr>
              <a:t>Separation of models from GUI 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Simpler addition of models by users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Speed! GPU and parallel processing</a:t>
            </a:r>
          </a:p>
        </p:txBody>
      </p:sp>
      <p:sp>
        <p:nvSpPr>
          <p:cNvPr id="393" name="Shape 393"/>
          <p:cNvSpPr/>
          <p:nvPr/>
        </p:nvSpPr>
        <p:spPr>
          <a:xfrm>
            <a:off x="2939872" y="5998429"/>
            <a:ext cx="746358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Documentation</a:t>
            </a:r>
            <a:endParaRPr sz="2800"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Enhanced, updated documentation for models</a:t>
            </a:r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SasView </a:t>
            </a:r>
            <a:r>
              <a:rPr dirty="0" smtClean="0"/>
              <a:t>4.</a:t>
            </a:r>
            <a:r>
              <a:rPr lang="en-US" dirty="0" smtClean="0"/>
              <a:t>1</a:t>
            </a:r>
            <a:r>
              <a:rPr dirty="0" smtClean="0"/>
              <a:t> </a:t>
            </a:r>
            <a:r>
              <a:rPr dirty="0"/>
              <a:t>is Out!</a:t>
            </a:r>
          </a:p>
        </p:txBody>
      </p:sp>
      <p:sp>
        <p:nvSpPr>
          <p:cNvPr id="395" name="Shape 395"/>
          <p:cNvSpPr/>
          <p:nvPr/>
        </p:nvSpPr>
        <p:spPr>
          <a:xfrm>
            <a:off x="4871299" y="1099078"/>
            <a:ext cx="3262202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u="sng"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www.sasview.org</a:t>
            </a:r>
          </a:p>
        </p:txBody>
      </p:sp>
      <p:sp>
        <p:nvSpPr>
          <p:cNvPr id="3" name="Rectangle 2"/>
          <p:cNvSpPr/>
          <p:nvPr/>
        </p:nvSpPr>
        <p:spPr>
          <a:xfrm>
            <a:off x="3853276" y="5001998"/>
            <a:ext cx="52982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Correlation Function Analysis</a:t>
            </a:r>
          </a:p>
          <a:p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CCP13 </a:t>
            </a:r>
            <a:r>
              <a:rPr lang="en-US" sz="2800" i="1" dirty="0" err="1" smtClean="0">
                <a:latin typeface="Arial" charset="0"/>
                <a:ea typeface="Arial" charset="0"/>
                <a:cs typeface="Arial" charset="0"/>
              </a:rPr>
              <a:t>corfunc</a:t>
            </a:r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 algorithm</a:t>
            </a:r>
            <a:endParaRPr lang="en-US" sz="28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008" y="3238686"/>
            <a:ext cx="1287727" cy="1048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20866" y="1579297"/>
            <a:ext cx="676307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Official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 Releases available for Windows and Mac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</a:t>
            </a:r>
            <a:r>
              <a:rPr dirty="0" smtClean="0"/>
              <a:t>uture </a:t>
            </a:r>
            <a:r>
              <a:rPr dirty="0"/>
              <a:t>…</a:t>
            </a:r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3658329" y="3156513"/>
            <a:ext cx="5688142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Sasmodels Enhancements</a:t>
            </a:r>
            <a:endParaRPr sz="2800"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Return F(q) from models</a:t>
            </a:r>
          </a:p>
          <a:p>
            <a:pPr lvl="1">
              <a:defRPr sz="3100" b="1" i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Beta approximation</a:t>
            </a:r>
          </a:p>
          <a:p>
            <a:pPr lvl="1">
              <a:defRPr sz="3100" b="1" i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Coherent </a:t>
            </a:r>
            <a:r>
              <a:rPr sz="2800" b="0" dirty="0" smtClean="0"/>
              <a:t>sums</a:t>
            </a:r>
            <a:endParaRPr lang="en-US" sz="2800" b="0" dirty="0" smtClean="0"/>
          </a:p>
          <a:p>
            <a:pPr lvl="1">
              <a:defRPr sz="3100" b="1">
                <a:latin typeface="Arial"/>
                <a:ea typeface="Arial"/>
                <a:cs typeface="Arial"/>
                <a:sym typeface="Arial"/>
              </a:defRPr>
            </a:pPr>
            <a:endParaRPr sz="2800"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b="0" dirty="0" smtClean="0"/>
              <a:t>Constraints refactor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 smtClean="0"/>
              <a:t>Multi-GPU support</a:t>
            </a:r>
            <a:endParaRPr lang="en-US" sz="2800" dirty="0" smtClean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b="0" dirty="0" smtClean="0">
                <a:solidFill>
                  <a:schemeClr val="accent1">
                    <a:lumMod val="75000"/>
                  </a:schemeClr>
                </a:solidFill>
              </a:rPr>
              <a:t>Interface with </a:t>
            </a:r>
            <a:r>
              <a:rPr lang="en-US" sz="2800" b="0" dirty="0" err="1" smtClean="0">
                <a:solidFill>
                  <a:schemeClr val="accent1">
                    <a:lumMod val="75000"/>
                  </a:schemeClr>
                </a:solidFill>
              </a:rPr>
              <a:t>SasFit</a:t>
            </a:r>
            <a:r>
              <a:rPr lang="en-US" sz="2800" b="0" dirty="0" smtClean="0">
                <a:solidFill>
                  <a:schemeClr val="accent1">
                    <a:lumMod val="75000"/>
                  </a:schemeClr>
                </a:solidFill>
              </a:rPr>
              <a:t> models</a:t>
            </a:r>
          </a:p>
        </p:txBody>
      </p:sp>
      <p:sp>
        <p:nvSpPr>
          <p:cNvPr id="401" name="Shape 401"/>
          <p:cNvSpPr/>
          <p:nvPr/>
        </p:nvSpPr>
        <p:spPr>
          <a:xfrm>
            <a:off x="4554137" y="6832368"/>
            <a:ext cx="38965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Documentation</a:t>
            </a:r>
            <a:endParaRPr sz="2800"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Tutorials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Manual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36" y="1664596"/>
            <a:ext cx="1287727" cy="10481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97" y="5924859"/>
            <a:ext cx="1287727" cy="1048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57526" y="1280750"/>
            <a:ext cx="86897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UI Refactoring (“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SasView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5.0”)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Move to QT - current and well supported toolkit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Complete separation of GUI and calculation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code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Provision of CLI &amp; updated Python API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hape 405"/>
          <p:cNvSpPr/>
          <p:nvPr/>
        </p:nvSpPr>
        <p:spPr>
          <a:xfrm>
            <a:off x="3901310" y="8373164"/>
            <a:ext cx="520217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/>
              <a:t>And much more!</a:t>
            </a:r>
            <a:endParaRPr sz="2800" b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See Roadmap and Tickets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9801" y="8071120"/>
            <a:ext cx="5289371" cy="1057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dentleft_2linelar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2175" y="8300262"/>
            <a:ext cx="3774513" cy="809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ESS_Logo_Frugal_Blue_cmyk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4074" y="8071120"/>
            <a:ext cx="2071597" cy="111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3406" y="4823164"/>
            <a:ext cx="1267227" cy="1202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24839" y="6496437"/>
            <a:ext cx="2385384" cy="147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ns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21495" y="4823164"/>
            <a:ext cx="2024942" cy="102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45330" y="6790238"/>
            <a:ext cx="1923342" cy="56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utlogo.g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3406" y="3191216"/>
            <a:ext cx="1293581" cy="905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1" y="3350097"/>
            <a:ext cx="2081600" cy="587746"/>
          </a:xfrm>
          <a:prstGeom prst="rect">
            <a:avLst/>
          </a:prstGeom>
        </p:spPr>
      </p:pic>
      <p:pic>
        <p:nvPicPr>
          <p:cNvPr id="13" name="Picture 12" descr="new_logo_wt4.png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269"/>
          <a:stretch/>
        </p:blipFill>
        <p:spPr>
          <a:xfrm>
            <a:off x="2218878" y="2881726"/>
            <a:ext cx="8283842" cy="5085591"/>
          </a:xfrm>
          <a:prstGeom prst="rect">
            <a:avLst/>
          </a:prstGeom>
        </p:spPr>
      </p:pic>
      <p:sp>
        <p:nvSpPr>
          <p:cNvPr id="16" name="Shape 407"/>
          <p:cNvSpPr/>
          <p:nvPr/>
        </p:nvSpPr>
        <p:spPr>
          <a:xfrm>
            <a:off x="3099872" y="947699"/>
            <a:ext cx="6604135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9890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958744" y="1456680"/>
            <a:ext cx="11087309" cy="61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866986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But … where are the resources?</a:t>
            </a:r>
          </a:p>
        </p:txBody>
      </p:sp>
      <p:sp>
        <p:nvSpPr>
          <p:cNvPr id="163" name="Shape 163"/>
          <p:cNvSpPr/>
          <p:nvPr/>
        </p:nvSpPr>
        <p:spPr>
          <a:xfrm>
            <a:off x="883630" y="2607042"/>
            <a:ext cx="11237536" cy="444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866986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dirty="0"/>
              <a:t>More pressing tasks for </a:t>
            </a:r>
            <a:r>
              <a:rPr lang="en-US" sz="2800" dirty="0" smtClean="0"/>
              <a:t>all of us ...</a:t>
            </a:r>
          </a:p>
          <a:p>
            <a:endParaRPr lang="en-US" sz="2800" dirty="0"/>
          </a:p>
          <a:p>
            <a:r>
              <a:rPr lang="en-US" sz="2800" dirty="0"/>
              <a:t>F</a:t>
            </a:r>
            <a:r>
              <a:rPr lang="en-US" sz="2800" dirty="0" smtClean="0"/>
              <a:t>acility scientists &amp; staff </a:t>
            </a:r>
            <a:r>
              <a:rPr sz="2800" dirty="0" smtClean="0"/>
              <a:t>: </a:t>
            </a:r>
            <a:r>
              <a:rPr sz="2800" dirty="0"/>
              <a:t>maintaining &amp; improving instrumentation, bringing in and supporting users, dealing with instrument control and data reduction software </a:t>
            </a:r>
            <a:r>
              <a:rPr sz="2800" dirty="0" smtClean="0"/>
              <a:t>…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Users : data analysis should be high priority ... But in fact the priority is publication. Users want to get rapidly from data to answer – if it is going to need major investment of time then low priority. Especially for “one-time” and industrial users.</a:t>
            </a:r>
            <a:endParaRPr sz="2800" dirty="0"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Analysis Software - Who’s Job is it Anyway?</a:t>
            </a:r>
          </a:p>
        </p:txBody>
      </p:sp>
      <p:sp>
        <p:nvSpPr>
          <p:cNvPr id="165" name="Shape 165"/>
          <p:cNvSpPr/>
          <p:nvPr/>
        </p:nvSpPr>
        <p:spPr>
          <a:xfrm>
            <a:off x="958744" y="7323456"/>
            <a:ext cx="11087308" cy="2224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lang="en-US" smtClean="0"/>
              <a:t>Writing shareable data </a:t>
            </a:r>
            <a:r>
              <a:rPr lang="en-US" dirty="0" smtClean="0"/>
              <a:t>analysis software is bottom of the heap ...</a:t>
            </a:r>
            <a:endParaRPr dirty="0"/>
          </a:p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… need to pool resources.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animBg="1" advAuto="0"/>
      <p:bldP spid="163" grpId="2" animBg="1" advAuto="0"/>
      <p:bldP spid="165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little history …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6874204" y="5670331"/>
            <a:ext cx="547563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Heritage: NIST IGOR macros </a:t>
            </a:r>
          </a:p>
        </p:txBody>
      </p:sp>
      <p:pic>
        <p:nvPicPr>
          <p:cNvPr id="17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1261" y="3024849"/>
            <a:ext cx="3432105" cy="158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4.jpg" descr="NSF_log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288" y="2944181"/>
            <a:ext cx="2313745" cy="174576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6820275" y="3024849"/>
            <a:ext cx="5807465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DANSE project output</a:t>
            </a:r>
          </a:p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~ 8.5%  of funds were for SANS</a:t>
            </a:r>
          </a:p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Kickoff meeting August 2006</a:t>
            </a:r>
          </a:p>
        </p:txBody>
      </p:sp>
      <p:pic>
        <p:nvPicPr>
          <p:cNvPr id="173" name="image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4460" y="5495117"/>
            <a:ext cx="5287021" cy="98874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2981312" y="1620267"/>
            <a:ext cx="70421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Where did SasView come from?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Continuity …</a:t>
            </a:r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379772" y="2346337"/>
            <a:ext cx="10245255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NIST Supported initial transition from NSF funding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Expansion …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547154" y="2899744"/>
            <a:ext cx="993861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Now </a:t>
            </a:r>
            <a:r>
              <a:rPr lang="en-US" sz="2800" dirty="0" smtClean="0"/>
              <a:t>8</a:t>
            </a:r>
            <a:r>
              <a:rPr sz="2800" dirty="0" smtClean="0"/>
              <a:t> </a:t>
            </a:r>
            <a:r>
              <a:rPr sz="2800" dirty="0"/>
              <a:t>active facilities</a:t>
            </a:r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ORNL, ISIS, NIST, ESS, ILL, TUD/RID, </a:t>
            </a:r>
            <a:r>
              <a:rPr sz="2800" dirty="0" smtClean="0"/>
              <a:t>ANSTO</a:t>
            </a:r>
            <a:r>
              <a:rPr lang="en-US" sz="2800" dirty="0" smtClean="0"/>
              <a:t> and Diamond</a:t>
            </a:r>
            <a:endParaRPr sz="2800" dirty="0"/>
          </a:p>
        </p:txBody>
      </p:sp>
      <p:sp>
        <p:nvSpPr>
          <p:cNvPr id="183" name="Shape 183"/>
          <p:cNvSpPr/>
          <p:nvPr/>
        </p:nvSpPr>
        <p:spPr>
          <a:xfrm>
            <a:off x="2507355" y="1601828"/>
            <a:ext cx="801822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dirty="0"/>
              <a:t>NIST </a:t>
            </a:r>
            <a:r>
              <a:rPr lang="en-US" sz="2800" dirty="0" smtClean="0"/>
              <a:t>s</a:t>
            </a:r>
            <a:r>
              <a:rPr sz="2800" dirty="0" smtClean="0"/>
              <a:t>upported </a:t>
            </a:r>
            <a:r>
              <a:rPr sz="2800" dirty="0"/>
              <a:t>initial transition from NSF funding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3544859" y="7329535"/>
            <a:ext cx="5915081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SINE2020 </a:t>
            </a:r>
            <a:r>
              <a:rPr lang="en-US" sz="2800" dirty="0" smtClean="0"/>
              <a:t>f</a:t>
            </a:r>
            <a:r>
              <a:rPr sz="2800" dirty="0" smtClean="0"/>
              <a:t>unding </a:t>
            </a:r>
            <a:r>
              <a:rPr lang="en-US" sz="2800" dirty="0" smtClean="0"/>
              <a:t>two staff at </a:t>
            </a:r>
            <a:r>
              <a:rPr sz="2800" dirty="0" smtClean="0"/>
              <a:t>ESS</a:t>
            </a:r>
            <a:endParaRPr sz="2800" dirty="0"/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First major investment since DANSE</a:t>
            </a:r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u="sng" dirty="0">
                <a:hlinkClick r:id="rId2"/>
              </a:rPr>
              <a:t>http://sine2020.eu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31" y="4426249"/>
            <a:ext cx="2800538" cy="227959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Development Model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918658" y="1946897"/>
            <a:ext cx="925734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Code is open source and publicly hosted at </a:t>
            </a:r>
            <a:r>
              <a:rPr sz="3200" dirty="0" smtClean="0"/>
              <a:t>Github</a:t>
            </a:r>
            <a:endParaRPr lang="en-US" sz="3200" dirty="0" smtClean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 smtClean="0"/>
              <a:t>Released under BSD 3-clause license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sz="3200" dirty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Bug and Enhancement Ticket </a:t>
            </a:r>
            <a:r>
              <a:rPr sz="3200" dirty="0" smtClean="0"/>
              <a:t>System</a:t>
            </a:r>
            <a:endParaRPr sz="3200" dirty="0"/>
          </a:p>
        </p:txBody>
      </p:sp>
      <p:sp>
        <p:nvSpPr>
          <p:cNvPr id="189" name="Shape 189"/>
          <p:cNvSpPr/>
          <p:nvPr/>
        </p:nvSpPr>
        <p:spPr>
          <a:xfrm>
            <a:off x="1777832" y="5460633"/>
            <a:ext cx="9161366" cy="2314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/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1</a:t>
            </a:r>
            <a:r>
              <a:rPr sz="2400" baseline="30769" dirty="0"/>
              <a:t>st</a:t>
            </a:r>
            <a:r>
              <a:rPr sz="2400" dirty="0"/>
              <a:t> at NIST April 2013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2</a:t>
            </a:r>
            <a:r>
              <a:rPr sz="2400" baseline="30769" dirty="0"/>
              <a:t>nd</a:t>
            </a:r>
            <a:r>
              <a:rPr sz="2400" dirty="0"/>
              <a:t> at ISIS April 2014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3</a:t>
            </a:r>
            <a:r>
              <a:rPr sz="2400" baseline="30769" dirty="0"/>
              <a:t>rd</a:t>
            </a:r>
            <a:r>
              <a:rPr sz="2400" dirty="0"/>
              <a:t> at ESS Feb 2015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4</a:t>
            </a:r>
            <a:r>
              <a:rPr sz="2400" baseline="31999" dirty="0"/>
              <a:t>th</a:t>
            </a:r>
            <a:r>
              <a:rPr sz="2400" dirty="0"/>
              <a:t> </a:t>
            </a:r>
            <a:r>
              <a:rPr lang="en-US" sz="2400" dirty="0" smtClean="0"/>
              <a:t>at </a:t>
            </a:r>
            <a:r>
              <a:rPr sz="2400" dirty="0" smtClean="0"/>
              <a:t>TU Delft/RID </a:t>
            </a:r>
            <a:r>
              <a:rPr sz="2400" dirty="0"/>
              <a:t>March 2016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5</a:t>
            </a:r>
            <a:r>
              <a:rPr sz="2400" baseline="31999" dirty="0"/>
              <a:t>th</a:t>
            </a:r>
            <a:r>
              <a:rPr sz="2400" dirty="0"/>
              <a:t> at ORNL October </a:t>
            </a:r>
            <a:r>
              <a:rPr sz="2400" dirty="0" smtClean="0"/>
              <a:t>2016</a:t>
            </a:r>
            <a:endParaRPr lang="en-US" sz="2400" dirty="0" smtClean="0"/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at ILL/ESRF April 2017</a:t>
            </a:r>
            <a:endParaRPr sz="2400" dirty="0"/>
          </a:p>
        </p:txBody>
      </p:sp>
      <p:sp>
        <p:nvSpPr>
          <p:cNvPr id="190" name="Shape 190"/>
          <p:cNvSpPr/>
          <p:nvPr/>
        </p:nvSpPr>
        <p:spPr>
          <a:xfrm>
            <a:off x="1402544" y="1240976"/>
            <a:ext cx="10199713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66986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Open, Collaborative, Community Development</a:t>
            </a:r>
          </a:p>
        </p:txBody>
      </p:sp>
      <p:sp>
        <p:nvSpPr>
          <p:cNvPr id="191" name="Shape 191"/>
          <p:cNvSpPr/>
          <p:nvPr/>
        </p:nvSpPr>
        <p:spPr>
          <a:xfrm>
            <a:off x="3949201" y="4173887"/>
            <a:ext cx="481862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/>
              <a:t>Bi-weekly developer calls </a:t>
            </a:r>
          </a:p>
        </p:txBody>
      </p:sp>
      <p:sp>
        <p:nvSpPr>
          <p:cNvPr id="192" name="Shape 192"/>
          <p:cNvSpPr/>
          <p:nvPr/>
        </p:nvSpPr>
        <p:spPr>
          <a:xfrm>
            <a:off x="5111378" y="4905904"/>
            <a:ext cx="24942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/>
              <a:t>Code Camps</a:t>
            </a:r>
          </a:p>
        </p:txBody>
      </p:sp>
      <p:sp>
        <p:nvSpPr>
          <p:cNvPr id="193" name="Shape 193"/>
          <p:cNvSpPr/>
          <p:nvPr/>
        </p:nvSpPr>
        <p:spPr>
          <a:xfrm>
            <a:off x="4758718" y="7834794"/>
            <a:ext cx="319959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5 Year Roadmap</a:t>
            </a:r>
          </a:p>
        </p:txBody>
      </p:sp>
      <p:sp>
        <p:nvSpPr>
          <p:cNvPr id="194" name="Shape 194"/>
          <p:cNvSpPr/>
          <p:nvPr/>
        </p:nvSpPr>
        <p:spPr>
          <a:xfrm>
            <a:off x="6901466" y="8627695"/>
            <a:ext cx="5620569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 dirty="0">
                <a:hlinkClick r:id="rId2"/>
              </a:rPr>
              <a:t>http://github.com/SasView</a:t>
            </a:r>
          </a:p>
        </p:txBody>
      </p:sp>
      <p:sp>
        <p:nvSpPr>
          <p:cNvPr id="195" name="Shape 195"/>
          <p:cNvSpPr/>
          <p:nvPr/>
        </p:nvSpPr>
        <p:spPr>
          <a:xfrm>
            <a:off x="424420" y="8627695"/>
            <a:ext cx="4967586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/>
              </a:rPr>
              <a:t>http://www.sasview.org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339028" y="1151895"/>
            <a:ext cx="4326744" cy="578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>
            <a:lvl1pPr defTabSz="866986">
              <a:defRPr sz="3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www.sasview.org</a:t>
            </a:r>
          </a:p>
        </p:txBody>
      </p:sp>
      <p:sp>
        <p:nvSpPr>
          <p:cNvPr id="198" name="Shape 198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rPr dirty="0"/>
              <a:t>Development Model</a:t>
            </a:r>
          </a:p>
        </p:txBody>
      </p:sp>
      <p:grpSp>
        <p:nvGrpSpPr>
          <p:cNvPr id="201" name="Group 201"/>
          <p:cNvGrpSpPr/>
          <p:nvPr/>
        </p:nvGrpSpPr>
        <p:grpSpPr>
          <a:xfrm>
            <a:off x="193202" y="1485546"/>
            <a:ext cx="4145826" cy="6009848"/>
            <a:chOff x="0" y="0"/>
            <a:chExt cx="5816284" cy="8431368"/>
          </a:xfrm>
        </p:grpSpPr>
        <p:sp>
          <p:nvSpPr>
            <p:cNvPr id="199" name="Shape 199"/>
            <p:cNvSpPr/>
            <p:nvPr/>
          </p:nvSpPr>
          <p:spPr>
            <a:xfrm>
              <a:off x="0" y="0"/>
              <a:ext cx="5816284" cy="843136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/>
                <a:t>Task and bug </a:t>
              </a:r>
              <a:r>
                <a:rPr sz="2400" dirty="0" smtClean="0"/>
                <a:t>tracking</a:t>
              </a:r>
              <a:r>
                <a:rPr lang="en-US" sz="2400" dirty="0" smtClean="0"/>
                <a:t>. Developer wiki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 smtClean="0"/>
                <a:t> trac.sasview.org</a:t>
              </a:r>
              <a:endParaRPr sz="2400" dirty="0">
                <a:hlinkClick r:id="rId2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lang="en-US" u="sng" dirty="0" smtClean="0">
                <a:hlinkClick r:id="rId2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</p:txBody>
        </p:sp>
        <p:pic>
          <p:nvPicPr>
            <p:cNvPr id="200" name="Screen Shot 2016-10-05 at 20.19.2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2968" y="1789419"/>
              <a:ext cx="5524578" cy="5835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8750426" y="3929038"/>
            <a:ext cx="4155730" cy="5209629"/>
            <a:chOff x="8665772" y="2499958"/>
            <a:chExt cx="4155730" cy="5209629"/>
          </a:xfrm>
        </p:grpSpPr>
        <p:sp>
          <p:nvSpPr>
            <p:cNvPr id="202" name="Shape 202"/>
            <p:cNvSpPr/>
            <p:nvPr/>
          </p:nvSpPr>
          <p:spPr>
            <a:xfrm>
              <a:off x="8665772" y="2499958"/>
              <a:ext cx="4155730" cy="520962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/>
                <a:t>Automated Builds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 smtClean="0"/>
                <a:t>build.sasview.org</a:t>
              </a:r>
              <a:endParaRPr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lang="en-US" sz="2400" dirty="0" smtClean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pic>
          <p:nvPicPr>
            <p:cNvPr id="203" name="Screen Shot 2016-10-05 at 20.23.2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27403" y="3334802"/>
              <a:ext cx="4032469" cy="42012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5" name="Shape 205"/>
          <p:cNvSpPr/>
          <p:nvPr/>
        </p:nvSpPr>
        <p:spPr>
          <a:xfrm>
            <a:off x="1260185" y="6973079"/>
            <a:ext cx="20118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66986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Hosted by UT</a:t>
            </a:r>
          </a:p>
        </p:txBody>
      </p:sp>
      <p:sp>
        <p:nvSpPr>
          <p:cNvPr id="206" name="Shape 206"/>
          <p:cNvSpPr/>
          <p:nvPr/>
        </p:nvSpPr>
        <p:spPr>
          <a:xfrm>
            <a:off x="9945689" y="8573115"/>
            <a:ext cx="20971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66986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Hosted by ESS</a:t>
            </a:r>
          </a:p>
        </p:txBody>
      </p:sp>
      <p:sp>
        <p:nvSpPr>
          <p:cNvPr id="14" name="Shape 199"/>
          <p:cNvSpPr/>
          <p:nvPr/>
        </p:nvSpPr>
        <p:spPr>
          <a:xfrm>
            <a:off x="4472215" y="2489541"/>
            <a:ext cx="4145826" cy="553279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round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5023" tIns="65023" rIns="65023" bIns="65023" numCol="1" anchor="t">
            <a:spAutoFit/>
          </a:bodyPr>
          <a:lstStyle/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400" dirty="0" smtClean="0"/>
              <a:t>Code Hosting and some CI/testing of PRs</a:t>
            </a:r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lang="en-US" sz="2400" dirty="0" smtClean="0"/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</p:txBody>
      </p:sp>
      <p:sp>
        <p:nvSpPr>
          <p:cNvPr id="16" name="Shape 205"/>
          <p:cNvSpPr/>
          <p:nvPr/>
        </p:nvSpPr>
        <p:spPr>
          <a:xfrm>
            <a:off x="5031605" y="7536148"/>
            <a:ext cx="319959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66986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Hosted by </a:t>
            </a:r>
            <a:r>
              <a:rPr lang="en-US" dirty="0" smtClean="0"/>
              <a:t>GitHub etc ...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31" y="3243601"/>
            <a:ext cx="3791802" cy="3343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73" y="4995893"/>
            <a:ext cx="3640138" cy="264987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339028" y="1151895"/>
            <a:ext cx="4326744" cy="621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>
            <a:lvl1pPr defTabSz="866986">
              <a:defRPr sz="3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Communications</a:t>
            </a:r>
            <a:endParaRPr dirty="0"/>
          </a:p>
        </p:txBody>
      </p:sp>
      <p:sp>
        <p:nvSpPr>
          <p:cNvPr id="198" name="Shape 198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rPr dirty="0"/>
              <a:t>Development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90" y="1919654"/>
            <a:ext cx="6469666" cy="5300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90" y="6735648"/>
            <a:ext cx="6043613" cy="2666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686300"/>
            <a:ext cx="6638743" cy="506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9270" y="2106444"/>
            <a:ext cx="521801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Mailing lists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management@sasview.org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help@sasview.org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Helvetica Light"/>
              </a:rPr>
              <a:t>developers@sasview.org</a:t>
            </a:r>
            <a:endParaRPr kumimoji="0" lang="en-US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ourier New" charset="0"/>
              <a:ea typeface="Courier New" charset="0"/>
              <a:cs typeface="Courier New" charset="0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users@sasview.org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 New" charset="0"/>
              <a:ea typeface="Courier New" charset="0"/>
              <a:cs typeface="Courier New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45342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940</Words>
  <Application>Microsoft Macintosh PowerPoint</Application>
  <PresentationFormat>Custom</PresentationFormat>
  <Paragraphs>228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Courier New</vt:lpstr>
      <vt:lpstr>Helvetica</vt:lpstr>
      <vt:lpstr>Helvetica Light</vt:lpstr>
      <vt:lpstr>Helvetica Neue</vt:lpstr>
      <vt:lpstr>Tahoma</vt:lpstr>
      <vt:lpstr>Wingdings</vt:lpstr>
      <vt:lpstr>White</vt:lpstr>
      <vt:lpstr>SasView : A Small Angle Scattering Analysis Software Package</vt:lpstr>
      <vt:lpstr>Analysis Software - Who’s Job is it Anyway?</vt:lpstr>
      <vt:lpstr>Analysis Software - Who’s Job is it Anyway?</vt:lpstr>
      <vt:lpstr>A little history …</vt:lpstr>
      <vt:lpstr>Continuity …</vt:lpstr>
      <vt:lpstr>Expansion …</vt:lpstr>
      <vt:lpstr>Development Model</vt:lpstr>
      <vt:lpstr>Development Model</vt:lpstr>
      <vt:lpstr>Development Model</vt:lpstr>
      <vt:lpstr>Current Development Team</vt:lpstr>
      <vt:lpstr>What Can SasView Do?</vt:lpstr>
      <vt:lpstr>1D Analysis</vt:lpstr>
      <vt:lpstr>Fitting Algorithms</vt:lpstr>
      <vt:lpstr>Invariant Calculation</vt:lpstr>
      <vt:lpstr>P(r) Inversion</vt:lpstr>
      <vt:lpstr>Correlation Function Analysis (new!)</vt:lpstr>
      <vt:lpstr>SESANS Analysis</vt:lpstr>
      <vt:lpstr>Other Features</vt:lpstr>
      <vt:lpstr>2D Modelling</vt:lpstr>
      <vt:lpstr>Creating Models</vt:lpstr>
      <vt:lpstr>Creating Models</vt:lpstr>
      <vt:lpstr>SasView Marketplace</vt:lpstr>
      <vt:lpstr>SasView 4.1 is Out!</vt:lpstr>
      <vt:lpstr>Future …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SasView : A Small Angle Scattering Analysis Software Package</dc:title>
  <cp:lastModifiedBy>Andrew Jackson</cp:lastModifiedBy>
  <cp:revision>71</cp:revision>
  <dcterms:modified xsi:type="dcterms:W3CDTF">2017-04-25T06:44:24Z</dcterms:modified>
</cp:coreProperties>
</file>